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3b9af9e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3b9af9e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1ab80ec1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1ab80ec1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398db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398db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398dbe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4398dbe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4398dbe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4398dbe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4398dbe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4398dbe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b9af9ef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b9af9ef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4398dbe0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4398dbe0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4398dbe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4398dbe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b9af9ef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b9af9ef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3b9af9e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3b9af9e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Vision-based Real Estate Price Estimation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1ab80ec1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1ab80ec1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8f030f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8f030f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3b9af9ef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3b9af9ef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3b9af9ef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3b9af9ef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3b9af9ef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3b9af9ef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3b9af9ef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3b9af9ef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b9af9ef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b9af9ef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1ab80ec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1ab80ec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b9af9ef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3b9af9ef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1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9.png"/><Relationship Id="rId9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86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ECE324</a:t>
            </a:r>
            <a:r>
              <a:rPr lang="en" sz="5100"/>
              <a:t> Final Project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33"/>
              <a:t>Predicting Restaurant Ratings from Images obtained from Yelp Dataset</a:t>
            </a:r>
            <a:endParaRPr i="1" sz="2033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4191250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Hshmat Sahak, Grant Lau, Vince Tran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0" cy="4330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2"/>
          <p:cNvSpPr txBox="1"/>
          <p:nvPr/>
        </p:nvSpPr>
        <p:spPr>
          <a:xfrm>
            <a:off x="2730000" y="-54575"/>
            <a:ext cx="447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Ensemble Architecture</a:t>
            </a:r>
            <a:endParaRPr sz="2100"/>
          </a:p>
        </p:txBody>
      </p:sp>
      <p:sp>
        <p:nvSpPr>
          <p:cNvPr id="175" name="Google Shape;175;p22"/>
          <p:cNvSpPr txBox="1"/>
          <p:nvPr/>
        </p:nvSpPr>
        <p:spPr>
          <a:xfrm>
            <a:off x="3276602" y="4682400"/>
            <a:ext cx="271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Figure 17: Ensemble of CNNs approach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Approach Results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3351875" y="445100"/>
            <a:ext cx="3000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Test MSE: 0.30845221877098083</a:t>
            </a:r>
            <a:endParaRPr sz="10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" y="842925"/>
            <a:ext cx="9050301" cy="37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2770250" y="4576925"/>
            <a:ext cx="39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Figure 18</a:t>
            </a:r>
            <a:r>
              <a:rPr i="1" lang="en" sz="1100"/>
              <a:t>: Prediction Distributions For Various True Ratings</a:t>
            </a:r>
            <a:endParaRPr i="1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042950" y="1543050"/>
            <a:ext cx="70581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20"/>
              <a:t>How can we do </a:t>
            </a:r>
            <a:r>
              <a:rPr lang="en" sz="5420"/>
              <a:t>better</a:t>
            </a:r>
            <a:r>
              <a:rPr lang="en" sz="5420"/>
              <a:t>?</a:t>
            </a:r>
            <a:endParaRPr sz="54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00" y="589950"/>
            <a:ext cx="7046400" cy="3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2770250" y="4576925"/>
            <a:ext cx="39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Figure 20: Demonstrating word embedding example</a:t>
            </a:r>
            <a:endParaRPr i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00" y="282775"/>
            <a:ext cx="4689199" cy="28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12541" l="0" r="0" t="78451"/>
          <a:stretch/>
        </p:blipFill>
        <p:spPr>
          <a:xfrm>
            <a:off x="1048800" y="3699425"/>
            <a:ext cx="7046400" cy="35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6"/>
          <p:cNvCxnSpPr>
            <a:stCxn id="199" idx="2"/>
            <a:endCxn id="200" idx="0"/>
          </p:cNvCxnSpPr>
          <p:nvPr/>
        </p:nvCxnSpPr>
        <p:spPr>
          <a:xfrm>
            <a:off x="4572000" y="3159800"/>
            <a:ext cx="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6"/>
          <p:cNvSpPr txBox="1"/>
          <p:nvPr/>
        </p:nvSpPr>
        <p:spPr>
          <a:xfrm>
            <a:off x="2770250" y="4576925"/>
            <a:ext cx="39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Figure 21: Demonstrating image to embedding example</a:t>
            </a:r>
            <a:endParaRPr i="1" sz="11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690563"/>
            <a:ext cx="82486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2770250" y="4576925"/>
            <a:ext cx="39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Figure 19: Background Research</a:t>
            </a:r>
            <a:endParaRPr i="1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VGHNet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16659" l="0" r="0" t="0"/>
          <a:stretch/>
        </p:blipFill>
        <p:spPr>
          <a:xfrm>
            <a:off x="311700" y="1222425"/>
            <a:ext cx="8520599" cy="28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0" l="16812" r="0" t="0"/>
          <a:stretch/>
        </p:blipFill>
        <p:spPr>
          <a:xfrm>
            <a:off x="2289850" y="4164850"/>
            <a:ext cx="4897400" cy="3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3569625" y="1022200"/>
            <a:ext cx="5013600" cy="251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311700" y="1022200"/>
            <a:ext cx="4572300" cy="306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24" y="811987"/>
            <a:ext cx="7935350" cy="35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2485250" y="4069525"/>
            <a:ext cx="39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Figure 22: CNN Half of VGHNet (from Adobe paper)</a:t>
            </a:r>
            <a:endParaRPr i="1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1025100" y="1499700"/>
            <a:ext cx="28242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00"/>
              <a:t>70%</a:t>
            </a:r>
            <a:endParaRPr b="1" sz="10700"/>
          </a:p>
        </p:txBody>
      </p:sp>
      <p:sp>
        <p:nvSpPr>
          <p:cNvPr id="229" name="Google Shape;229;p30"/>
          <p:cNvSpPr txBox="1"/>
          <p:nvPr/>
        </p:nvSpPr>
        <p:spPr>
          <a:xfrm>
            <a:off x="302400" y="3183025"/>
            <a:ext cx="42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Predictions within 1 star*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5406000" y="1499700"/>
            <a:ext cx="28242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700"/>
              <a:t>0.90</a:t>
            </a:r>
            <a:endParaRPr b="1" sz="10700"/>
          </a:p>
        </p:txBody>
      </p:sp>
      <p:sp>
        <p:nvSpPr>
          <p:cNvPr id="231" name="Google Shape;231;p30"/>
          <p:cNvSpPr txBox="1"/>
          <p:nvPr/>
        </p:nvSpPr>
        <p:spPr>
          <a:xfrm>
            <a:off x="4683300" y="3183025"/>
            <a:ext cx="426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MSE Loss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Continue to train VGHNet. Train on larger dataset, perform hyperparameter tuning.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Balance the dataset. Scrape additional images from restaurants with very low and very high ratings.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Adjust Loss function. Penalize predictions that are far away from extreme ratings more heavily.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Finish downloading long reviews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custom embeddings.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and Motivation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Predicting Yelp restaurant ratings using images from customer reviews.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Allows images to become an additional source of information to determine restaurant rating.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Interested in comparing accuracy of image models to text models.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Useful for social media platforms with image data to create travel guide/business recommendation features.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2725" cy="43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2770250" y="4576925"/>
            <a:ext cx="39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Figure 23: Network for Custom Embeddings</a:t>
            </a:r>
            <a:endParaRPr i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3600" cy="4657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49" name="Google Shape;249;p33"/>
          <p:cNvSpPr/>
          <p:nvPr/>
        </p:nvSpPr>
        <p:spPr>
          <a:xfrm>
            <a:off x="2578700" y="3947975"/>
            <a:ext cx="3266700" cy="291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Process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537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Began with 40,000 photos tagged as “food” from the Yelp Images Dataset. Each image comes with an associated Yelp Business ID.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Made calls to the Yelp API to retrieve the restaurant rating and up to 3 truncated reviews (and the review specific rating) for each Business ID.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Currently web scraping using Beautiful Soup to retrieve full reviews for each Business ID.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2950"/>
          <a:stretch/>
        </p:blipFill>
        <p:spPr>
          <a:xfrm>
            <a:off x="5758325" y="445025"/>
            <a:ext cx="3143150" cy="19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113" y="2671775"/>
            <a:ext cx="1331650" cy="1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850" y="2671775"/>
            <a:ext cx="1331650" cy="177553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944075" y="4523750"/>
            <a:ext cx="1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1.5 star rating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373825" y="4523750"/>
            <a:ext cx="13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5.0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star rating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515800" y="2348675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1: </a:t>
            </a:r>
            <a:r>
              <a:rPr i="1" lang="en" sz="900"/>
              <a:t>Rating Distribution for restaurants in Yelp Image Dataset</a:t>
            </a:r>
            <a:endParaRPr i="1"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53400" y="21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CNN for Image → Rating Prediction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28300" y="863550"/>
            <a:ext cx="6333300" cy="4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 sharing feature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the number of trainable network parameters, in turn helping the network to enhance generalization and to avoid overfitting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translation-invariance through the sliding filters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generalization through max pooling layers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expect that </a:t>
            </a:r>
            <a:r>
              <a:rPr lang="en" sz="16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layers at the beginning are responsible for detecting low-level features such as edges and colors and the layers at the end are responsible for detecting high-level features such as foods that directly help with the regression task.</a:t>
            </a:r>
            <a:endParaRPr sz="16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300" y="1210775"/>
            <a:ext cx="12001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 rot="5400000">
            <a:off x="7494600" y="2548050"/>
            <a:ext cx="5874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6915925" y="2959950"/>
            <a:ext cx="1855800" cy="604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5400000">
            <a:off x="7494600" y="3740250"/>
            <a:ext cx="5874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166250" y="4142350"/>
            <a:ext cx="12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5-Star Rating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352650" y="4544150"/>
            <a:ext cx="282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2: CNN approach from image to rating</a:t>
            </a:r>
            <a:endParaRPr i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1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CNN Model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691025"/>
            <a:ext cx="85206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progressing to more complex architectures motivated by literature (e.g., pretrained networks, ensemble method), we first trained a very basic CNN to use as a baseline when assessing performance of future networks. This CNN had only one convolution layer, with filter size (3,3) and ReLu activation function. This layer was then flattened and connected to a dense layer with one output that attempts to predict the final rating.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95525"/>
            <a:ext cx="3094400" cy="2302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/>
        </p:nvSpPr>
        <p:spPr>
          <a:xfrm>
            <a:off x="290838" y="3719375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3: Model Summary for Simple CNN</a:t>
            </a:r>
            <a:endParaRPr i="1" sz="900"/>
          </a:p>
        </p:txBody>
      </p:sp>
      <p:sp>
        <p:nvSpPr>
          <p:cNvPr id="99" name="Google Shape;99;p17"/>
          <p:cNvSpPr txBox="1"/>
          <p:nvPr/>
        </p:nvSpPr>
        <p:spPr>
          <a:xfrm>
            <a:off x="387900" y="4098075"/>
            <a:ext cx="3337500" cy="67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Results: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MSE on Train Set: 0.3086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MSE on Test Set: 0.3249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675" y="1445825"/>
            <a:ext cx="4285725" cy="30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300425" y="4625075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5: Confusion Matrix for Model 0, trained on 20,000 images</a:t>
            </a:r>
            <a:endParaRPr i="1" sz="900"/>
          </a:p>
        </p:txBody>
      </p:sp>
      <p:sp>
        <p:nvSpPr>
          <p:cNvPr id="102" name="Google Shape;102;p17"/>
          <p:cNvSpPr txBox="1"/>
          <p:nvPr/>
        </p:nvSpPr>
        <p:spPr>
          <a:xfrm>
            <a:off x="290838" y="4685075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4: Simple CNN Results</a:t>
            </a:r>
            <a:endParaRPr i="1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5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CNN Models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7675"/>
            <a:ext cx="4754775" cy="41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0" l="1181" r="1181" t="0"/>
          <a:stretch/>
        </p:blipFill>
        <p:spPr>
          <a:xfrm>
            <a:off x="4832975" y="2345650"/>
            <a:ext cx="4244600" cy="2493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950" y="535975"/>
            <a:ext cx="3111074" cy="1559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8"/>
          <p:cNvSpPr txBox="1"/>
          <p:nvPr/>
        </p:nvSpPr>
        <p:spPr>
          <a:xfrm>
            <a:off x="560450" y="4729325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Table 1</a:t>
            </a:r>
            <a:r>
              <a:rPr i="1" lang="en" sz="900"/>
              <a:t>: Hyperparameter tuning summary</a:t>
            </a:r>
            <a:endParaRPr i="1" sz="900"/>
          </a:p>
        </p:txBody>
      </p:sp>
      <p:sp>
        <p:nvSpPr>
          <p:cNvPr id="112" name="Google Shape;112;p18"/>
          <p:cNvSpPr txBox="1"/>
          <p:nvPr/>
        </p:nvSpPr>
        <p:spPr>
          <a:xfrm>
            <a:off x="5036175" y="2022550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6</a:t>
            </a:r>
            <a:r>
              <a:rPr i="1" lang="en" sz="900"/>
              <a:t>: Simple CNN Architecture Diagram</a:t>
            </a:r>
            <a:endParaRPr i="1" sz="900"/>
          </a:p>
        </p:txBody>
      </p:sp>
      <p:sp>
        <p:nvSpPr>
          <p:cNvPr id="113" name="Google Shape;113;p18"/>
          <p:cNvSpPr txBox="1"/>
          <p:nvPr/>
        </p:nvSpPr>
        <p:spPr>
          <a:xfrm>
            <a:off x="5036175" y="4805525"/>
            <a:ext cx="362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7: Model 6 Architecture Diagram</a:t>
            </a:r>
            <a:endParaRPr i="1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-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Qualitative Observations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8900"/>
            <a:ext cx="23812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700" y="538900"/>
            <a:ext cx="22669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900" y="584513"/>
            <a:ext cx="2244345" cy="1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2948725"/>
            <a:ext cx="2212435" cy="1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4060" y="2872525"/>
            <a:ext cx="2328230" cy="18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0953" y="2855487"/>
            <a:ext cx="2332636" cy="1983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18975" y="2456175"/>
            <a:ext cx="24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8: Model 1 Confusion Matrix</a:t>
            </a:r>
            <a:endParaRPr i="1" sz="900"/>
          </a:p>
        </p:txBody>
      </p:sp>
      <p:sp>
        <p:nvSpPr>
          <p:cNvPr id="126" name="Google Shape;126;p19"/>
          <p:cNvSpPr txBox="1"/>
          <p:nvPr/>
        </p:nvSpPr>
        <p:spPr>
          <a:xfrm>
            <a:off x="3166975" y="2456175"/>
            <a:ext cx="24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9: Model 2 Confusion Matrix</a:t>
            </a:r>
            <a:endParaRPr i="1" sz="900"/>
          </a:p>
        </p:txBody>
      </p:sp>
      <p:sp>
        <p:nvSpPr>
          <p:cNvPr id="127" name="Google Shape;127;p19"/>
          <p:cNvSpPr txBox="1"/>
          <p:nvPr/>
        </p:nvSpPr>
        <p:spPr>
          <a:xfrm>
            <a:off x="6138775" y="2456175"/>
            <a:ext cx="24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10: Model 3 Confusion Matrix</a:t>
            </a:r>
            <a:endParaRPr i="1" sz="900"/>
          </a:p>
        </p:txBody>
      </p:sp>
      <p:sp>
        <p:nvSpPr>
          <p:cNvPr id="128" name="Google Shape;128;p19"/>
          <p:cNvSpPr txBox="1"/>
          <p:nvPr/>
        </p:nvSpPr>
        <p:spPr>
          <a:xfrm>
            <a:off x="118975" y="4742175"/>
            <a:ext cx="24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11: Model 4 Confusion Matrix</a:t>
            </a:r>
            <a:endParaRPr i="1" sz="900"/>
          </a:p>
        </p:txBody>
      </p:sp>
      <p:sp>
        <p:nvSpPr>
          <p:cNvPr id="129" name="Google Shape;129;p19"/>
          <p:cNvSpPr txBox="1"/>
          <p:nvPr/>
        </p:nvSpPr>
        <p:spPr>
          <a:xfrm>
            <a:off x="3090775" y="4742175"/>
            <a:ext cx="24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12: Model 5 Confusion Matrix</a:t>
            </a:r>
            <a:endParaRPr i="1" sz="900"/>
          </a:p>
        </p:txBody>
      </p:sp>
      <p:sp>
        <p:nvSpPr>
          <p:cNvPr id="130" name="Google Shape;130;p19"/>
          <p:cNvSpPr txBox="1"/>
          <p:nvPr/>
        </p:nvSpPr>
        <p:spPr>
          <a:xfrm>
            <a:off x="6138775" y="4742175"/>
            <a:ext cx="245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Figure 13: Model 6 Confusion Matrix</a:t>
            </a:r>
            <a:endParaRPr i="1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-6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Alternative: Exploring Pretrained Networks as Feature Extractors</a:t>
            </a:r>
            <a:endParaRPr sz="232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76632"/>
            <a:ext cx="2594376" cy="187809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950" y="476625"/>
            <a:ext cx="2180625" cy="1844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625" y="400425"/>
            <a:ext cx="3675725" cy="19208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8" y="2462000"/>
            <a:ext cx="2660880" cy="23415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0683" y="2462000"/>
            <a:ext cx="2594358" cy="23415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8691" y="2462000"/>
            <a:ext cx="2359821" cy="23415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0"/>
          <p:cNvSpPr txBox="1"/>
          <p:nvPr/>
        </p:nvSpPr>
        <p:spPr>
          <a:xfrm>
            <a:off x="380988" y="4758600"/>
            <a:ext cx="23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Figure 14: VGG16 fine tuned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4386125" y="663500"/>
            <a:ext cx="102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ResNet50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047988" y="4758600"/>
            <a:ext cx="23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Figure 15: ResNet50 fine tuned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592088" y="4758600"/>
            <a:ext cx="235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Figure 16: ResNet50 fine tuned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-4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Results</a:t>
            </a:r>
            <a:endParaRPr sz="232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100" y="3141700"/>
            <a:ext cx="2941500" cy="18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175" y="3141700"/>
            <a:ext cx="2994975" cy="18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" y="3176450"/>
            <a:ext cx="2711425" cy="18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90625" y="345400"/>
            <a:ext cx="29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VGG16 Pre-trained model + Classification Head</a:t>
            </a:r>
            <a:endParaRPr b="1"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25" y="691050"/>
            <a:ext cx="2864075" cy="10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526" y="1915225"/>
            <a:ext cx="2801575" cy="12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152513" y="1623825"/>
            <a:ext cx="26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Fine</a:t>
            </a: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-tuning</a:t>
            </a:r>
            <a:endParaRPr b="1"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3200" y="684100"/>
            <a:ext cx="2711425" cy="9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6099300" y="359050"/>
            <a:ext cx="329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MobileNetv2 </a:t>
            </a: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model + Classification Head</a:t>
            </a:r>
            <a:endParaRPr b="1"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324713" y="1623825"/>
            <a:ext cx="26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Fine-tuning</a:t>
            </a:r>
            <a:endParaRPr b="1"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7625" y="1915225"/>
            <a:ext cx="2944761" cy="11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6100" y="709550"/>
            <a:ext cx="2941500" cy="9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3109513" y="345400"/>
            <a:ext cx="311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ResNet50 </a:t>
            </a: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Pre-trained model </a:t>
            </a: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+ Classification Head</a:t>
            </a:r>
            <a:endParaRPr b="1"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276713" y="1623825"/>
            <a:ext cx="26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Proxima Nova"/>
                <a:ea typeface="Proxima Nova"/>
                <a:cs typeface="Proxima Nova"/>
                <a:sym typeface="Proxima Nova"/>
              </a:rPr>
              <a:t>Fine-tuning</a:t>
            </a:r>
            <a:endParaRPr b="1" i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6500" y="1915225"/>
            <a:ext cx="2864075" cy="11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152513" y="4551075"/>
            <a:ext cx="30000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MSE: 0.4964</a:t>
            </a:r>
            <a:endParaRPr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7" name="Google Shape;167;p21"/>
          <p:cNvSpPr txBox="1"/>
          <p:nvPr/>
        </p:nvSpPr>
        <p:spPr>
          <a:xfrm>
            <a:off x="3118663" y="455107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MSE: 0.3349</a:t>
            </a:r>
            <a:endParaRPr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8" name="Google Shape;168;p21"/>
          <p:cNvSpPr txBox="1"/>
          <p:nvPr/>
        </p:nvSpPr>
        <p:spPr>
          <a:xfrm>
            <a:off x="6187150" y="4551075"/>
            <a:ext cx="30000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MSE: 0.30</a:t>
            </a:r>
            <a:r>
              <a:rPr lang="en" sz="1000"/>
              <a:t>75</a:t>
            </a:r>
            <a:endParaRPr sz="1000"/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